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9" r:id="rId5"/>
    <p:sldMasterId id="2147493635" r:id="rId6"/>
    <p:sldMasterId id="2147493658" r:id="rId7"/>
  </p:sldMasterIdLst>
  <p:notesMasterIdLst>
    <p:notesMasterId r:id="rId67"/>
  </p:notesMasterIdLst>
  <p:handoutMasterIdLst>
    <p:handoutMasterId r:id="rId68"/>
  </p:handoutMasterIdLst>
  <p:sldIdLst>
    <p:sldId id="854" r:id="rId8"/>
    <p:sldId id="1047" r:id="rId9"/>
    <p:sldId id="1051" r:id="rId10"/>
    <p:sldId id="1081" r:id="rId11"/>
    <p:sldId id="369" r:id="rId12"/>
    <p:sldId id="370" r:id="rId13"/>
    <p:sldId id="371" r:id="rId14"/>
    <p:sldId id="372" r:id="rId15"/>
    <p:sldId id="1100" r:id="rId16"/>
    <p:sldId id="373" r:id="rId17"/>
    <p:sldId id="374" r:id="rId18"/>
    <p:sldId id="375" r:id="rId19"/>
    <p:sldId id="376" r:id="rId20"/>
    <p:sldId id="1097" r:id="rId21"/>
    <p:sldId id="384" r:id="rId22"/>
    <p:sldId id="385" r:id="rId23"/>
    <p:sldId id="1098" r:id="rId24"/>
    <p:sldId id="1101" r:id="rId25"/>
    <p:sldId id="1015" r:id="rId26"/>
    <p:sldId id="1017" r:id="rId27"/>
    <p:sldId id="1018" r:id="rId28"/>
    <p:sldId id="1020" r:id="rId29"/>
    <p:sldId id="1103" r:id="rId30"/>
    <p:sldId id="402" r:id="rId31"/>
    <p:sldId id="1104" r:id="rId32"/>
    <p:sldId id="1105" r:id="rId33"/>
    <p:sldId id="1106" r:id="rId34"/>
    <p:sldId id="1107" r:id="rId35"/>
    <p:sldId id="377" r:id="rId36"/>
    <p:sldId id="378" r:id="rId37"/>
    <p:sldId id="379" r:id="rId38"/>
    <p:sldId id="1108" r:id="rId39"/>
    <p:sldId id="1109" r:id="rId40"/>
    <p:sldId id="382" r:id="rId41"/>
    <p:sldId id="383" r:id="rId42"/>
    <p:sldId id="1110" r:id="rId43"/>
    <p:sldId id="1111" r:id="rId44"/>
    <p:sldId id="386" r:id="rId45"/>
    <p:sldId id="387" r:id="rId46"/>
    <p:sldId id="1099" r:id="rId47"/>
    <p:sldId id="1074" r:id="rId48"/>
    <p:sldId id="1076" r:id="rId49"/>
    <p:sldId id="1077" r:id="rId50"/>
    <p:sldId id="1113" r:id="rId51"/>
    <p:sldId id="1114" r:id="rId52"/>
    <p:sldId id="1112" r:id="rId53"/>
    <p:sldId id="988" r:id="rId54"/>
    <p:sldId id="1115" r:id="rId55"/>
    <p:sldId id="1116" r:id="rId56"/>
    <p:sldId id="1117" r:id="rId57"/>
    <p:sldId id="1198" r:id="rId58"/>
    <p:sldId id="1203" r:id="rId59"/>
    <p:sldId id="1204" r:id="rId60"/>
    <p:sldId id="1199" r:id="rId61"/>
    <p:sldId id="1200" r:id="rId62"/>
    <p:sldId id="1202" r:id="rId63"/>
    <p:sldId id="1205" r:id="rId64"/>
    <p:sldId id="1206" r:id="rId65"/>
    <p:sldId id="1207" r:id="rId6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1"/>
    <p:restoredTop sz="96793"/>
  </p:normalViewPr>
  <p:slideViewPr>
    <p:cSldViewPr snapToObjects="1">
      <p:cViewPr varScale="1">
        <p:scale>
          <a:sx n="209" d="100"/>
          <a:sy n="209" d="100"/>
        </p:scale>
        <p:origin x="52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673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24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968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6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95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68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900" i="1" dirty="0">
                <a:solidFill>
                  <a:schemeClr val="bg1"/>
                </a:solidFill>
              </a:rPr>
              <a:t>Lecture 4: ER, Relational, SQL (III), Applications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4: ER, Relational, SQL (III)</a:t>
            </a:r>
            <a:br>
              <a:rPr lang="en-US" altLang="en-US" sz="2800" i="1" dirty="0"/>
            </a:br>
            <a:r>
              <a:rPr lang="en-US" altLang="en-US" sz="2800" i="1" dirty="0"/>
              <a:t>Applications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10640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14768"/>
            <a:ext cx="5700712" cy="3519488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44D4E-DDEC-8EF3-DA84-B21570649CC2}"/>
              </a:ext>
            </a:extLst>
          </p:cNvPr>
          <p:cNvSpPr txBox="1"/>
          <p:nvPr/>
        </p:nvSpPr>
        <p:spPr>
          <a:xfrm>
            <a:off x="299551" y="3790950"/>
            <a:ext cx="799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could handle the </a:t>
            </a:r>
            <a:r>
              <a:rPr lang="en-US" i="1" dirty="0">
                <a:solidFill>
                  <a:srgbClr val="FF0000"/>
                </a:solidFill>
              </a:rPr>
              <a:t>semester check</a:t>
            </a:r>
            <a:r>
              <a:rPr lang="en-US" dirty="0">
                <a:solidFill>
                  <a:srgbClr val="FF0000"/>
                </a:solidFill>
              </a:rPr>
              <a:t> with an </a:t>
            </a:r>
            <a:r>
              <a:rPr lang="en-US" i="1" dirty="0" err="1">
                <a:solidFill>
                  <a:srgbClr val="FF0000"/>
                </a:solidFill>
              </a:rPr>
              <a:t>enum</a:t>
            </a:r>
            <a:r>
              <a:rPr lang="en-US" i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Switch to notebook for a slightly different example.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42546" cy="3707606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595938" cy="273315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BC36E-D36D-2203-A85D-BA4D5DB66EF5}"/>
              </a:ext>
            </a:extLst>
          </p:cNvPr>
          <p:cNvSpPr txBox="1"/>
          <p:nvPr/>
        </p:nvSpPr>
        <p:spPr>
          <a:xfrm>
            <a:off x="304800" y="3700875"/>
            <a:ext cx="799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do not like using </a:t>
            </a:r>
            <a:r>
              <a:rPr lang="en-US" i="1" dirty="0">
                <a:solidFill>
                  <a:srgbClr val="FF0000"/>
                </a:solidFill>
              </a:rPr>
              <a:t>cascade. </a:t>
            </a:r>
            <a:r>
              <a:rPr lang="en-US" dirty="0">
                <a:solidFill>
                  <a:srgbClr val="FF0000"/>
                </a:solidFill>
              </a:rPr>
              <a:t>I think making changes should be explicit.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Other people disagree.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get some simple practice on HW or exams.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0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29102" cy="3084146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623370" cy="3422475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F4D97-4A87-F4DB-FEEF-A51D1863DBF6}"/>
              </a:ext>
            </a:extLst>
          </p:cNvPr>
          <p:cNvSpPr txBox="1"/>
          <p:nvPr/>
        </p:nvSpPr>
        <p:spPr>
          <a:xfrm>
            <a:off x="304800" y="3581097"/>
            <a:ext cx="799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An index on (column1, column2, column3)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 also an index on (column1) and (column1, column2)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But not (column2), (column3), (column2, column3).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We will see “why” later in the semester.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Subqueries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(Including Set Membership)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6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is a little cryptic.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think I know what they mean.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some operations we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will see later in the material,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4: ER, Relational, SQL (III), Applications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02712"/>
            <a:ext cx="4642443" cy="3426437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45851" y="632477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*,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(select name from student 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in the WHERE: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Depending on the operation.</a:t>
            </a: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 </a:t>
            </a:r>
            <a:r>
              <a:rPr lang="en-US" altLang="en-US" sz="1200" b="1" dirty="0">
                <a:solidFill>
                  <a:srgbClr val="000000"/>
                </a:solidFill>
              </a:rPr>
              <a:t>not 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count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distinct 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takes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in </a:t>
            </a:r>
            <a:br>
              <a:rPr lang="en-US" altLang="en-US" sz="1275" b="1" dirty="0">
                <a:solidFill>
                  <a:srgbClr val="000000"/>
                </a:solidFill>
              </a:rPr>
            </a:br>
            <a:r>
              <a:rPr lang="en-US" altLang="en-US" sz="1275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  <a:r>
              <a:rPr lang="en-US" altLang="en-US" sz="1275" dirty="0">
                <a:solidFill>
                  <a:srgbClr val="000000"/>
                </a:solidFill>
              </a:rPr>
              <a:t>.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= 10101);</a:t>
            </a: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salary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b="1" dirty="0">
                <a:solidFill>
                  <a:srgbClr val="000000"/>
                </a:solidFill>
              </a:rPr>
              <a:t>some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dept name </a:t>
            </a:r>
            <a:r>
              <a:rPr lang="en-US" altLang="en-US" sz="12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.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,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200" i="1" dirty="0">
                <a:solidFill>
                  <a:srgbClr val="000000"/>
                </a:solidFill>
              </a:rPr>
              <a:t> name </a:t>
            </a:r>
            <a:r>
              <a:rPr lang="en-US" altLang="en-US" sz="1200" dirty="0">
                <a:solidFill>
                  <a:srgbClr val="000000"/>
                </a:solidFill>
              </a:rPr>
              <a:t>= 'Biology';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0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35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>
                <a:solidFill>
                  <a:srgbClr val="000000"/>
                </a:solidFill>
              </a:rPr>
              <a:t>salary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b="1" dirty="0">
                <a:solidFill>
                  <a:srgbClr val="000000"/>
                </a:solidFill>
              </a:rPr>
              <a:t>all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dept name </a:t>
            </a:r>
            <a:r>
              <a:rPr lang="en-US" altLang="en-US" sz="1275" dirty="0">
                <a:solidFill>
                  <a:srgbClr val="000000"/>
                </a:solidFill>
              </a:rPr>
              <a:t>= 'Biology');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3962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Integrity constraints part 1: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Primary key, unique key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Foreign key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Indexes: Concepts and examples.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Subqueries: Concepts and examples. Including set membership.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 design patterns and advanced concepts.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Some more relational algebra.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REST and web applications.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analysis and visualization.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,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200" dirty="0">
                <a:solidFill>
                  <a:srgbClr val="000000"/>
                </a:solidFill>
              </a:rPr>
              <a:t>(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course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200" dirty="0">
                <a:solidFill>
                  <a:srgbClr val="000000"/>
                </a:solidFill>
              </a:rPr>
              <a:t>= 'Biology')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defTabSz="685800"/>
            <a:r>
              <a:rPr kumimoji="1" lang="en-US" altLang="en-US" sz="12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2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200" dirty="0">
                <a:solidFill>
                  <a:srgbClr val="000000"/>
                </a:solidFill>
              </a:rPr>
              <a:t>=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));</a:t>
            </a:r>
          </a:p>
          <a:p>
            <a:pPr marL="214313" defTabSz="685800">
              <a:buClr>
                <a:srgbClr val="FF9933"/>
              </a:buClr>
              <a:buSzPct val="110000"/>
            </a:pPr>
            <a:endParaRPr kumimoji="1" lang="en-US" altLang="en-US" sz="1200" dirty="0">
              <a:solidFill>
                <a:srgbClr val="000000"/>
              </a:solidFill>
            </a:endParaRP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14313" defTabSz="685800">
              <a:buClr>
                <a:srgbClr val="FF9933"/>
              </a:buClr>
              <a:buSzPct val="90000"/>
            </a:pPr>
            <a:endParaRPr kumimoji="1" lang="en-US" altLang="en-US" sz="1275" dirty="0">
              <a:solidFill>
                <a:srgbClr val="000000"/>
              </a:solidFill>
            </a:endParaRPr>
          </a:p>
          <a:p>
            <a:pPr defTabSz="685800"/>
            <a:endParaRPr kumimoji="1"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with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</a:t>
            </a:r>
            <a:r>
              <a:rPr lang="en-US" altLang="en-US" sz="1275" i="1" dirty="0">
                <a:solidFill>
                  <a:srgbClr val="000000"/>
                </a:solidFill>
              </a:rPr>
              <a:t> _total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>
                <a:solidFill>
                  <a:srgbClr val="000000"/>
                </a:solidFill>
              </a:rPr>
              <a:t>sum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),</a:t>
            </a:r>
          </a:p>
          <a:p>
            <a:pPr defTabSz="685800"/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275" i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275" dirty="0">
                <a:solidFill>
                  <a:srgbClr val="00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Integrity Constraints, Part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Modeling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Design Patterns and Advanced Concepts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18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7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3138917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 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1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not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681540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251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>
                <a:solidFill>
                  <a:srgbClr val="FF0000"/>
                </a:solidFill>
              </a:rPr>
              <a:t>⨝</a:t>
            </a:r>
            <a:r>
              <a:rPr lang="en-US" sz="1800" dirty="0">
                <a:solidFill>
                  <a:srgbClr val="FF0000"/>
                </a:solidFill>
              </a:rPr>
              <a:t>	natural join, theta-join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3145C-FA18-6596-5712-D58C843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anti-join is when you would like to keep all of the records in the original table except those records that match the other table.”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9D8A3-F2AF-DB5E-F36C-9D7386C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–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72CE5-5D50-08AD-C8BD-C675F6C5BCFC}"/>
              </a:ext>
            </a:extLst>
          </p:cNvPr>
          <p:cNvSpPr txBox="1"/>
          <p:nvPr/>
        </p:nvSpPr>
        <p:spPr>
          <a:xfrm>
            <a:off x="4578096" y="151021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 </a:t>
            </a:r>
            <a:r>
              <a:rPr lang="en-US" dirty="0" err="1"/>
              <a:t>i_id</a:t>
            </a:r>
            <a:r>
              <a:rPr lang="en-US" dirty="0"/>
              <a:t>=null (instructor ⟕ ID=</a:t>
            </a:r>
            <a:r>
              <a:rPr lang="en-US" dirty="0" err="1"/>
              <a:t>i_id</a:t>
            </a:r>
            <a:r>
              <a:rPr lang="en-US" dirty="0"/>
              <a:t> advisor)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68B74-7B0D-DD76-AD07-1DB17E57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20513"/>
            <a:ext cx="4569281" cy="175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42082-7AC9-DEC5-D314-486ECB04983D}"/>
              </a:ext>
            </a:extLst>
          </p:cNvPr>
          <p:cNvSpPr txBox="1"/>
          <p:nvPr/>
        </p:nvSpPr>
        <p:spPr>
          <a:xfrm>
            <a:off x="172570" y="1510211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instructor ▷ ID=</a:t>
            </a:r>
            <a:r>
              <a:rPr lang="en-US" dirty="0" err="1"/>
              <a:t>i_id</a:t>
            </a:r>
            <a:r>
              <a:rPr lang="en-US" dirty="0"/>
              <a:t> advisor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06CE1-AB47-FB87-19F4-0B8EEFBF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020513"/>
            <a:ext cx="3494587" cy="19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26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EA8A-A940-C1D1-5581-F3F99124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By, Order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AA177-7003-D169-3FA8-9A3451B45AE7}"/>
              </a:ext>
            </a:extLst>
          </p:cNvPr>
          <p:cNvSpPr txBox="1"/>
          <p:nvPr/>
        </p:nvSpPr>
        <p:spPr>
          <a:xfrm>
            <a:off x="127444" y="2533723"/>
            <a:ext cx="642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 err="1"/>
              <a:t>total_seats</a:t>
            </a:r>
            <a:r>
              <a:rPr lang="en-US" dirty="0"/>
              <a:t> (</a:t>
            </a:r>
            <a:r>
              <a:rPr lang="en-US" dirty="0" err="1"/>
              <a:t>γ</a:t>
            </a:r>
            <a:r>
              <a:rPr lang="en-US" dirty="0"/>
              <a:t> building; sum(capacity)→</a:t>
            </a:r>
            <a:r>
              <a:rPr lang="en-US" dirty="0" err="1"/>
              <a:t>total_seats</a:t>
            </a:r>
            <a:r>
              <a:rPr lang="en-US" dirty="0"/>
              <a:t> (classroom))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2CCA-8264-F3BE-ED79-5CC28718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11437"/>
            <a:ext cx="3171825" cy="156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32D12-5F1E-675A-F39D-61C018BA0999}"/>
              </a:ext>
            </a:extLst>
          </p:cNvPr>
          <p:cNvSpPr txBox="1"/>
          <p:nvPr/>
        </p:nvSpPr>
        <p:spPr>
          <a:xfrm>
            <a:off x="2780716" y="461845"/>
            <a:ext cx="116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classroom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DD723-61DA-467E-4997-FBE97360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831177"/>
            <a:ext cx="3092450" cy="1649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06669-D05E-03B3-C232-1B7CFCAE9024}"/>
              </a:ext>
            </a:extLst>
          </p:cNvPr>
          <p:cNvSpPr txBox="1"/>
          <p:nvPr/>
        </p:nvSpPr>
        <p:spPr>
          <a:xfrm>
            <a:off x="5510040" y="666750"/>
            <a:ext cx="3502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very simple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apply them to relations</a:t>
            </a:r>
            <a:br>
              <a:rPr lang="en-US" dirty="0"/>
            </a:br>
            <a:r>
              <a:rPr lang="en-US" dirty="0"/>
              <a:t>created by operations on other</a:t>
            </a:r>
            <a:br>
              <a:rPr lang="en-US" dirty="0"/>
            </a:br>
            <a:r>
              <a:rPr lang="en-US" dirty="0"/>
              <a:t>tables.</a:t>
            </a:r>
          </a:p>
        </p:txBody>
      </p:sp>
    </p:spTree>
    <p:extLst>
      <p:ext uri="{BB962C8B-B14F-4D97-AF65-F5344CB8AC3E}">
        <p14:creationId xmlns:p14="http://schemas.microsoft.com/office/powerpoint/2010/main" val="278825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29229" cy="3226927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362E9-6DC6-354E-47D5-E7FA154F0B5A}"/>
              </a:ext>
            </a:extLst>
          </p:cNvPr>
          <p:cNvSpPr txBox="1"/>
          <p:nvPr/>
        </p:nvSpPr>
        <p:spPr>
          <a:xfrm>
            <a:off x="536461" y="2800350"/>
            <a:ext cx="7994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Without integrity constraints in the database, maintaining data correctness requires: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Lots of users know what to do and do not make mistakes.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Dozens of programs correctly implement constraints in the code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 stay up to date on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Implementing the constraints as part of the schema eliminates many issues.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REST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1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BBDAC-FBFF-0949-8AB0-5BB48994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98A04-2FAC-374E-B190-A2830FB4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2000238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AAEF-7FFF-60B7-3205-BB079D6E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594"/>
            <a:ext cx="7772400" cy="3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8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3EFF9-8BEC-242F-59A5-9A22785E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41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7049-A8BD-4943-88DD-9B844580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3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52171-0140-4948-9F24-6DD2F17D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8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1CD1BB-2B96-7340-8E52-7798838E9BF5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539750"/>
          <a:ext cx="89154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0548272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74020349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3882338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306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6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  <a:br>
                        <a:rPr lang="en-US" sz="1400" dirty="0"/>
                      </a:b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 INTO PEOPLE (...) VALUES(...)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KEYS FROM people ...;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SELECT * FROM people WHERE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6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/people/21/batting/2004_1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</a:t>
                      </a:r>
                      <a:r>
                        <a:rPr lang="en-US" sz="1400" dirty="0" err="1"/>
                        <a:t>yearID</a:t>
                      </a:r>
                      <a:r>
                        <a:rPr lang="en-US" sz="1400" dirty="0"/>
                        <a:t>=2004 AND stint=1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0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E0D7BE-6494-83A6-8C98-66AC8FBD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B8DD-B4D4-6818-2523-83256F6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96200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48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2012A5-B34B-34FE-2876-0ABEC5B3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web application template.</a:t>
            </a:r>
          </a:p>
          <a:p>
            <a:r>
              <a:rPr lang="en-US" dirty="0"/>
              <a:t>Calling some cloud APIs.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A0A95-AE49-AA2F-B95F-C0E30CD1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2871640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and Visualization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(Walk through the data sets and visualizations)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9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82154"/>
            <a:ext cx="6057900" cy="457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83444"/>
            <a:ext cx="5352574" cy="1980010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737" y="115432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51298"/>
            <a:ext cx="5358241" cy="1992487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23866"/>
            <a:ext cx="5283518" cy="1937623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9878D-8C9D-FF59-8055-C3F176BCF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example of an entity class </a:t>
            </a:r>
            <a:r>
              <a:rPr lang="en-US" i="1" dirty="0"/>
              <a:t>major:</a:t>
            </a:r>
          </a:p>
          <a:p>
            <a:pPr lvl="1"/>
            <a:r>
              <a:rPr lang="en-US" i="1" dirty="0"/>
              <a:t>major(id, name, track)</a:t>
            </a:r>
          </a:p>
          <a:p>
            <a:pPr lvl="1"/>
            <a:r>
              <a:rPr lang="en-US" dirty="0"/>
              <a:t>“id” is a uniquely generated ID</a:t>
            </a:r>
          </a:p>
          <a:p>
            <a:pPr lvl="1"/>
            <a:r>
              <a:rPr lang="en-US" dirty="0"/>
              <a:t>“name” is the major name, e.g. “Computer Science,” “Economics,” … …</a:t>
            </a:r>
          </a:p>
          <a:p>
            <a:pPr lvl="1"/>
            <a:r>
              <a:rPr lang="en-US" dirty="0"/>
              <a:t>“track” is a sub-track/specialty within the major, e.g. “Applications,” “AI/ML,” ...</a:t>
            </a:r>
          </a:p>
          <a:p>
            <a:pPr lvl="2"/>
            <a:r>
              <a:rPr lang="en-US" dirty="0"/>
              <a:t>“track” is optional</a:t>
            </a:r>
          </a:p>
          <a:p>
            <a:pPr lvl="2"/>
            <a:r>
              <a:rPr lang="en-US" dirty="0"/>
              <a:t>The combination of </a:t>
            </a:r>
            <a:r>
              <a:rPr lang="en-US" i="1" dirty="0"/>
              <a:t>(name, track)</a:t>
            </a:r>
            <a:r>
              <a:rPr lang="en-US" dirty="0"/>
              <a:t> is </a:t>
            </a:r>
            <a:r>
              <a:rPr lang="en-US" i="1" dirty="0"/>
              <a:t>unique.</a:t>
            </a:r>
          </a:p>
          <a:p>
            <a:r>
              <a:rPr lang="en-US" b="1" dirty="0"/>
              <a:t>Note: </a:t>
            </a:r>
            <a:r>
              <a:rPr lang="en-US" dirty="0"/>
              <a:t>In many DBMS, this automatically</a:t>
            </a:r>
            <a:br>
              <a:rPr lang="en-US" dirty="0"/>
            </a:br>
            <a:r>
              <a:rPr lang="en-US" dirty="0"/>
              <a:t>creates indices for keys/constraints.</a:t>
            </a:r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48A5E-0A8B-3C36-B2DE-06EF47CC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46919-8A60-690E-F4C4-D68F2020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43150"/>
            <a:ext cx="358402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62194</TotalTime>
  <Words>4076</Words>
  <Application>Microsoft Macintosh PowerPoint</Application>
  <PresentationFormat>On-screen Show (16:9)</PresentationFormat>
  <Paragraphs>497</Paragraphs>
  <Slides>59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Arial</vt:lpstr>
      <vt:lpstr>Calibri</vt:lpstr>
      <vt:lpstr>Helvetica</vt:lpstr>
      <vt:lpstr>Monotype Sorts</vt:lpstr>
      <vt:lpstr>Museo For Dell</vt:lpstr>
      <vt:lpstr>source-serif-pro</vt:lpstr>
      <vt:lpstr>Times New Roman</vt:lpstr>
      <vt:lpstr>Webdings</vt:lpstr>
      <vt:lpstr>Wingdings</vt:lpstr>
      <vt:lpstr>Office Theme</vt:lpstr>
      <vt:lpstr>2_db-5-grey</vt:lpstr>
      <vt:lpstr>5_db-5-grey</vt:lpstr>
      <vt:lpstr>4_db-5-grey</vt:lpstr>
      <vt:lpstr>PowerPoint Presentation</vt:lpstr>
      <vt:lpstr>PowerPoint Presentation</vt:lpstr>
      <vt:lpstr>Contents</vt:lpstr>
      <vt:lpstr>PowerPoint Presentation</vt:lpstr>
      <vt:lpstr>Integrity Constraints</vt:lpstr>
      <vt:lpstr> Constraints on a Single Relation </vt:lpstr>
      <vt:lpstr>Not Null Constraints </vt:lpstr>
      <vt:lpstr>Unique Constraints </vt:lpstr>
      <vt:lpstr>Simple Example</vt:lpstr>
      <vt:lpstr>The check clause</vt:lpstr>
      <vt:lpstr>Referential Integrity</vt:lpstr>
      <vt:lpstr>Referential Integrity (Cont.)</vt:lpstr>
      <vt:lpstr>Cascading Actions in Referential Integrity</vt:lpstr>
      <vt:lpstr>PowerPoint Presentation</vt:lpstr>
      <vt:lpstr>Index Creation</vt:lpstr>
      <vt:lpstr>Index Creation Example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PowerPoint Presentation</vt:lpstr>
      <vt:lpstr>Approximate Model</vt:lpstr>
      <vt:lpstr>Course Number</vt:lpstr>
      <vt:lpstr>Columbia Open Data Service</vt:lpstr>
      <vt:lpstr>Associative Entity</vt:lpstr>
      <vt:lpstr>Associative Entity</vt:lpstr>
      <vt:lpstr>PowerPoint Presentation</vt:lpstr>
      <vt:lpstr>What are all those other Symbols?</vt:lpstr>
      <vt:lpstr>Anti – Join</vt:lpstr>
      <vt:lpstr>Group By, Order By</vt:lpstr>
      <vt:lpstr>PowerPoint Presentation</vt:lpstr>
      <vt:lpstr>Data Modeling Concepts and REST</vt:lpstr>
      <vt:lpstr>REST (https://www.tutorialspoint.com/restful/restful_introduction.htm)</vt:lpstr>
      <vt:lpstr>REST (https://www.tutorialspoint.com/restful/restful_introduction.htm)</vt:lpstr>
      <vt:lpstr>REST and Resources</vt:lpstr>
      <vt:lpstr>URLs</vt:lpstr>
      <vt:lpstr>Simplistic, Conceptual Mapping (Examples)</vt:lpstr>
      <vt:lpstr>Application Architecture</vt:lpstr>
      <vt:lpstr>Walkthrough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596</cp:revision>
  <cp:lastPrinted>2021-09-23T10:10:07Z</cp:lastPrinted>
  <dcterms:created xsi:type="dcterms:W3CDTF">2010-04-12T23:12:02Z</dcterms:created>
  <dcterms:modified xsi:type="dcterms:W3CDTF">2023-02-10T10:55:43Z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